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3"/>
  </p:notesMasterIdLst>
  <p:sldIdLst>
    <p:sldId id="256" r:id="rId2"/>
    <p:sldId id="278" r:id="rId3"/>
    <p:sldId id="279" r:id="rId4"/>
    <p:sldId id="281" r:id="rId5"/>
    <p:sldId id="282" r:id="rId6"/>
    <p:sldId id="267" r:id="rId7"/>
    <p:sldId id="284" r:id="rId8"/>
    <p:sldId id="285" r:id="rId9"/>
    <p:sldId id="287" r:id="rId10"/>
    <p:sldId id="280" r:id="rId11"/>
    <p:sldId id="263" r:id="rId12"/>
  </p:sldIdLst>
  <p:sldSz cx="12192000" cy="6858000"/>
  <p:notesSz cx="6742113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200C0"/>
    <a:srgbClr val="37FF37"/>
    <a:srgbClr val="00D200"/>
    <a:srgbClr val="8900E6"/>
    <a:srgbClr val="FFFFFF"/>
    <a:srgbClr val="B953FF"/>
    <a:srgbClr val="00FF00"/>
    <a:srgbClr val="FFCBA0"/>
    <a:srgbClr val="C2C2C2"/>
    <a:srgbClr val="69FF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718" autoAdjust="0"/>
  </p:normalViewPr>
  <p:slideViewPr>
    <p:cSldViewPr snapToGrid="0">
      <p:cViewPr>
        <p:scale>
          <a:sx n="114" d="100"/>
          <a:sy n="114" d="100"/>
        </p:scale>
        <p:origin x="-360" y="17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8AC0EB-FC95-4F1A-B28C-8E976C8B3DBB}" type="datetimeFigureOut">
              <a:rPr lang="ru-RU" smtClean="0"/>
              <a:pPr/>
              <a:t>23.01.2020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22963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4212" y="4751219"/>
            <a:ext cx="539369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21582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8971" y="9377317"/>
            <a:ext cx="2921582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BB85FE-092F-448A-BE23-78139A75124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39033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248E5C81-6C7C-48E8-8572-8DF3CD304FAB}" type="datetimeFigureOut">
              <a:rPr lang="ru-RU" smtClean="0"/>
              <a:pPr/>
              <a:t>23.01.2020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7A94E78-C41C-46B6-81D1-36CBBF94F79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73886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E5C81-6C7C-48E8-8572-8DF3CD304FAB}" type="datetimeFigureOut">
              <a:rPr lang="ru-RU" smtClean="0"/>
              <a:pPr/>
              <a:t>23.01.2020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94E78-C41C-46B6-81D1-36CBBF94F79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5622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E5C81-6C7C-48E8-8572-8DF3CD304FAB}" type="datetimeFigureOut">
              <a:rPr lang="ru-RU" smtClean="0"/>
              <a:pPr/>
              <a:t>23.01.2020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94E78-C41C-46B6-81D1-36CBBF94F79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6395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E5C81-6C7C-48E8-8572-8DF3CD304FAB}" type="datetimeFigureOut">
              <a:rPr lang="ru-RU" smtClean="0"/>
              <a:pPr/>
              <a:t>23.01.2020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94E78-C41C-46B6-81D1-36CBBF94F79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8677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48E5C81-6C7C-48E8-8572-8DF3CD304FAB}" type="datetimeFigureOut">
              <a:rPr lang="ru-RU" smtClean="0"/>
              <a:pPr/>
              <a:t>23.01.2020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7A94E78-C41C-46B6-81D1-36CBBF94F796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7" name="Group 6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5074492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E5C81-6C7C-48E8-8572-8DF3CD304FAB}" type="datetimeFigureOut">
              <a:rPr lang="ru-RU" smtClean="0"/>
              <a:pPr/>
              <a:t>23.01.2020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94E78-C41C-46B6-81D1-36CBBF94F79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3939446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E5C81-6C7C-48E8-8572-8DF3CD304FAB}" type="datetimeFigureOut">
              <a:rPr lang="ru-RU" smtClean="0"/>
              <a:pPr/>
              <a:t>23.01.2020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94E78-C41C-46B6-81D1-36CBBF94F79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7324296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E5C81-6C7C-48E8-8572-8DF3CD304FAB}" type="datetimeFigureOut">
              <a:rPr lang="ru-RU" smtClean="0"/>
              <a:pPr/>
              <a:t>23.01.2020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94E78-C41C-46B6-81D1-36CBBF94F79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0819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E5C81-6C7C-48E8-8572-8DF3CD304FAB}" type="datetimeFigureOut">
              <a:rPr lang="ru-RU" smtClean="0"/>
              <a:pPr/>
              <a:t>23.01.2020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94E78-C41C-46B6-81D1-36CBBF94F79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7825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248E5C81-6C7C-48E8-8572-8DF3CD304FAB}" type="datetimeFigureOut">
              <a:rPr lang="ru-RU" smtClean="0"/>
              <a:pPr/>
              <a:t>23.01.2020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97A94E78-C41C-46B6-81D1-36CBBF94F79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13051048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248E5C81-6C7C-48E8-8572-8DF3CD304FAB}" type="datetimeFigureOut">
              <a:rPr lang="ru-RU" smtClean="0"/>
              <a:pPr/>
              <a:t>23.01.2020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97A94E78-C41C-46B6-81D1-36CBBF94F79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7022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248E5C81-6C7C-48E8-8572-8DF3CD304FAB}" type="datetimeFigureOut">
              <a:rPr lang="ru-RU" smtClean="0"/>
              <a:pPr/>
              <a:t>23.01.2020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7A94E78-C41C-46B6-81D1-36CBBF94F79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Freeform 6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39305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yberleninka.ru/" TargetMode="External"/><Relationship Id="rId2" Type="http://schemas.openxmlformats.org/officeDocument/2006/relationships/hyperlink" Target="http://www.invest-rating.ru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598" y="3034174"/>
            <a:ext cx="9450371" cy="1592417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ru-RU" sz="23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Кафедра:</a:t>
            </a:r>
            <a:r>
              <a:rPr lang="ru-RU" sz="2300" dirty="0" smtClean="0">
                <a:solidFill>
                  <a:srgbClr val="0A082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cap="none" dirty="0" smtClean="0">
                <a:solidFill>
                  <a:srgbClr val="0A082A"/>
                </a:solidFill>
                <a:latin typeface="Times New Roman" pitchFamily="18" charset="0"/>
                <a:cs typeface="Times New Roman" pitchFamily="18" charset="0"/>
              </a:rPr>
              <a:t>«Финансы и учет»</a:t>
            </a:r>
            <a:endParaRPr lang="ru-RU" sz="2300" dirty="0" smtClean="0">
              <a:solidFill>
                <a:srgbClr val="0A082A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</a:pPr>
            <a:r>
              <a:rPr lang="ru-RU" sz="23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Дисциплина:</a:t>
            </a:r>
            <a:r>
              <a:rPr lang="ru-RU" sz="2300" dirty="0" smtClean="0">
                <a:solidFill>
                  <a:srgbClr val="0A082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cap="none" dirty="0" smtClean="0">
                <a:solidFill>
                  <a:srgbClr val="0A082A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300" cap="none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_______________</a:t>
            </a:r>
            <a:r>
              <a:rPr lang="ru-RU" sz="2300" cap="none" dirty="0" smtClean="0">
                <a:solidFill>
                  <a:srgbClr val="0A082A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2300" cap="none" dirty="0" smtClean="0">
              <a:solidFill>
                <a:srgbClr val="0A082A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</a:pPr>
            <a:r>
              <a:rPr lang="ru-RU" sz="2300" cap="none" dirty="0" smtClean="0">
                <a:solidFill>
                  <a:srgbClr val="0A082A"/>
                </a:solidFill>
                <a:latin typeface="Times New Roman" pitchFamily="18" charset="0"/>
                <a:cs typeface="Times New Roman" pitchFamily="18" charset="0"/>
              </a:rPr>
              <a:t>ТЕМА </a:t>
            </a:r>
            <a:r>
              <a:rPr lang="ru-RU" sz="2300" cap="none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300" cap="none" dirty="0" smtClean="0">
                <a:solidFill>
                  <a:srgbClr val="0A082A"/>
                </a:solidFill>
                <a:latin typeface="Times New Roman" pitchFamily="18" charset="0"/>
                <a:cs typeface="Times New Roman" pitchFamily="18" charset="0"/>
              </a:rPr>
              <a:t>: «</a:t>
            </a:r>
            <a:r>
              <a:rPr lang="ru-RU" sz="2300" cap="none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___________________</a:t>
            </a:r>
            <a:r>
              <a:rPr lang="ru-RU" sz="2300" cap="none" dirty="0" smtClean="0">
                <a:solidFill>
                  <a:srgbClr val="0A082A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23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0448" y="462667"/>
            <a:ext cx="2912672" cy="2492708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6519389" y="5511420"/>
            <a:ext cx="519812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0A082A"/>
                </a:solidFill>
              </a:rPr>
              <a:t>Проверила: </a:t>
            </a:r>
            <a:r>
              <a:rPr lang="ru-RU" sz="2000" dirty="0" smtClean="0">
                <a:solidFill>
                  <a:srgbClr val="0A082A"/>
                </a:solidFill>
              </a:rPr>
              <a:t>Алиева </a:t>
            </a:r>
            <a:r>
              <a:rPr lang="ru-RU" sz="2000" dirty="0">
                <a:solidFill>
                  <a:srgbClr val="0A082A"/>
                </a:solidFill>
              </a:rPr>
              <a:t>Б.М</a:t>
            </a:r>
            <a:r>
              <a:rPr lang="ru-RU" sz="2000" dirty="0" smtClean="0">
                <a:solidFill>
                  <a:srgbClr val="0A082A"/>
                </a:solidFill>
              </a:rPr>
              <a:t>.- </a:t>
            </a:r>
            <a:r>
              <a:rPr lang="ru-RU" sz="2000" dirty="0">
                <a:solidFill>
                  <a:srgbClr val="0A082A"/>
                </a:solidFill>
              </a:rPr>
              <a:t>к.э.н., </a:t>
            </a:r>
            <a:r>
              <a:rPr lang="ru-RU" sz="2000" dirty="0" err="1">
                <a:solidFill>
                  <a:srgbClr val="0A082A"/>
                </a:solidFill>
              </a:rPr>
              <a:t>и.о</a:t>
            </a:r>
            <a:r>
              <a:rPr lang="ru-RU" sz="2000" dirty="0">
                <a:solidFill>
                  <a:srgbClr val="0A082A"/>
                </a:solidFill>
              </a:rPr>
              <a:t>. доцента </a:t>
            </a:r>
          </a:p>
          <a:p>
            <a:r>
              <a:rPr lang="ru-RU" sz="2000" b="1" dirty="0" smtClean="0">
                <a:solidFill>
                  <a:srgbClr val="0A082A"/>
                </a:solidFill>
              </a:rPr>
              <a:t>Выполнили:</a:t>
            </a:r>
            <a:r>
              <a:rPr lang="ru-RU" sz="2000" dirty="0" smtClean="0">
                <a:solidFill>
                  <a:srgbClr val="0A082A"/>
                </a:solidFill>
              </a:rPr>
              <a:t> </a:t>
            </a:r>
            <a:r>
              <a:rPr lang="ru-RU" sz="2000" dirty="0" smtClean="0">
                <a:solidFill>
                  <a:srgbClr val="FF0000"/>
                </a:solidFill>
              </a:rPr>
              <a:t>ФИО студента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71772" y="124113"/>
            <a:ext cx="70500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rgbClr val="BD9C63"/>
                </a:solidFill>
              </a:rPr>
              <a:t>Казахский Национальный </a:t>
            </a:r>
            <a:r>
              <a:rPr lang="ru-RU" sz="1600" dirty="0">
                <a:solidFill>
                  <a:srgbClr val="BD9C63"/>
                </a:solidFill>
              </a:rPr>
              <a:t>У</a:t>
            </a:r>
            <a:r>
              <a:rPr lang="ru-RU" sz="1600" dirty="0" smtClean="0">
                <a:solidFill>
                  <a:srgbClr val="BD9C63"/>
                </a:solidFill>
              </a:rPr>
              <a:t>ниверситет имени аль-</a:t>
            </a:r>
            <a:r>
              <a:rPr lang="ru-RU" sz="1600" dirty="0" err="1" smtClean="0">
                <a:solidFill>
                  <a:srgbClr val="BD9C63"/>
                </a:solidFill>
              </a:rPr>
              <a:t>Фараби</a:t>
            </a:r>
            <a:endParaRPr lang="ru-RU" sz="1600" dirty="0">
              <a:solidFill>
                <a:srgbClr val="BD9C6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7953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8365" y="313899"/>
            <a:ext cx="11696132" cy="629161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solidFill>
                  <a:schemeClr val="bg1"/>
                </a:solidFill>
              </a:rPr>
              <a:t>Используемая литература и электронные ресурсы:</a:t>
            </a:r>
          </a:p>
          <a:p>
            <a:pPr marL="342900" indent="-342900">
              <a:buClrTx/>
              <a:buFont typeface="+mj-lt"/>
              <a:buAutoNum type="arabicPeriod"/>
            </a:pPr>
            <a:r>
              <a:rPr lang="en-US" sz="1800" dirty="0" smtClean="0">
                <a:solidFill>
                  <a:schemeClr val="bg1"/>
                </a:solidFill>
                <a:hlinkClick r:id="rId2"/>
              </a:rPr>
              <a:t>www.invest-rating.ru</a:t>
            </a:r>
            <a:endParaRPr lang="ru-RU" sz="1800" dirty="0" smtClean="0">
              <a:solidFill>
                <a:schemeClr val="bg1"/>
              </a:solidFill>
            </a:endParaRPr>
          </a:p>
          <a:p>
            <a:pPr marL="342900" indent="-342900">
              <a:buClrTx/>
              <a:buFont typeface="+mj-lt"/>
              <a:buAutoNum type="arabicPeriod"/>
            </a:pPr>
            <a:r>
              <a:rPr lang="en-US" sz="1800" dirty="0" smtClean="0">
                <a:solidFill>
                  <a:schemeClr val="bg1"/>
                </a:solidFill>
                <a:hlinkClick r:id="rId3"/>
              </a:rPr>
              <a:t>www.cyberleninka.ru</a:t>
            </a:r>
            <a:r>
              <a:rPr lang="ru-RU" sz="1800" dirty="0" smtClean="0">
                <a:solidFill>
                  <a:schemeClr val="bg1"/>
                </a:solidFill>
              </a:rPr>
              <a:t> : </a:t>
            </a:r>
          </a:p>
          <a:p>
            <a:pPr marL="457200" indent="-457200" fontAlgn="t">
              <a:buClrTx/>
            </a:pPr>
            <a:r>
              <a:rPr lang="ru-RU" sz="1800" dirty="0" smtClean="0">
                <a:solidFill>
                  <a:schemeClr val="bg1"/>
                </a:solidFill>
              </a:rPr>
              <a:t> Волков И.В., Суслов С.А. Экономические расчеты при условии риска в отраслях АПК: пролегомены. </a:t>
            </a:r>
            <a:r>
              <a:rPr lang="ru-RU" sz="1800" dirty="0" err="1" smtClean="0">
                <a:solidFill>
                  <a:schemeClr val="bg1"/>
                </a:solidFill>
              </a:rPr>
              <a:t>Княгинино</a:t>
            </a:r>
            <a:r>
              <a:rPr lang="ru-RU" sz="1800" dirty="0" smtClean="0">
                <a:solidFill>
                  <a:schemeClr val="bg1"/>
                </a:solidFill>
              </a:rPr>
              <a:t>, 2012. 54 с.</a:t>
            </a:r>
          </a:p>
          <a:p>
            <a:pPr marL="457200" indent="-457200" fontAlgn="t">
              <a:buClrTx/>
            </a:pPr>
            <a:r>
              <a:rPr lang="ru-RU" sz="1800" dirty="0" smtClean="0">
                <a:solidFill>
                  <a:schemeClr val="bg1"/>
                </a:solidFill>
              </a:rPr>
              <a:t>Курилова А.А. Теоретические основы управления кредитными рисками в коммерческом банке // Вестник НГИЭИ. 2015. № 7 (50). С. 43-50.</a:t>
            </a:r>
          </a:p>
          <a:p>
            <a:pPr marL="457200" indent="-457200" fontAlgn="t">
              <a:buClrTx/>
            </a:pPr>
            <a:r>
              <a:rPr lang="ru-RU" sz="1800" dirty="0" smtClean="0">
                <a:solidFill>
                  <a:schemeClr val="bg1"/>
                </a:solidFill>
              </a:rPr>
              <a:t>Павлова Е.В. Паевые инвестиционные фонды: анализ доходности и преимущества деятельности // Вестник НГИЭИ. 2015. № 3 (46). С. 74-82.</a:t>
            </a:r>
          </a:p>
          <a:p>
            <a:pPr marL="457200" indent="-457200" fontAlgn="t">
              <a:buClrTx/>
            </a:pPr>
            <a:r>
              <a:rPr lang="ru-RU" sz="1800" dirty="0" smtClean="0">
                <a:solidFill>
                  <a:schemeClr val="bg1"/>
                </a:solidFill>
              </a:rPr>
              <a:t> Смирнов Н.А., Суслов С.А., Игошин А.Н. Экономика отрасли: учебно-методическое пособие. </a:t>
            </a:r>
            <a:r>
              <a:rPr lang="ru-RU" sz="1800" dirty="0" err="1" smtClean="0">
                <a:solidFill>
                  <a:schemeClr val="bg1"/>
                </a:solidFill>
              </a:rPr>
              <a:t>Княгинино</a:t>
            </a:r>
            <a:r>
              <a:rPr lang="ru-RU" sz="1800" dirty="0" smtClean="0">
                <a:solidFill>
                  <a:schemeClr val="bg1"/>
                </a:solidFill>
              </a:rPr>
              <a:t>, 2016. 104 с.</a:t>
            </a:r>
          </a:p>
          <a:p>
            <a:pPr marL="457200" indent="-457200" fontAlgn="t">
              <a:buClrTx/>
            </a:pPr>
            <a:r>
              <a:rPr lang="ru-RU" sz="1800" dirty="0" err="1" smtClean="0">
                <a:solidFill>
                  <a:schemeClr val="bg1"/>
                </a:solidFill>
              </a:rPr>
              <a:t>Снарская</a:t>
            </a:r>
            <a:r>
              <a:rPr lang="ru-RU" sz="1800" dirty="0" smtClean="0">
                <a:solidFill>
                  <a:schemeClr val="bg1"/>
                </a:solidFill>
              </a:rPr>
              <a:t> А.В. Влияние финансовых институтов на развитие инвестиционного процесса в России // Успехи современной науки. 2016. Т. 1. № 6. С. 51-57.</a:t>
            </a:r>
          </a:p>
          <a:p>
            <a:pPr marL="457200" indent="-457200" fontAlgn="t">
              <a:buClrTx/>
            </a:pPr>
            <a:r>
              <a:rPr lang="ru-RU" sz="1800" dirty="0" smtClean="0">
                <a:solidFill>
                  <a:schemeClr val="bg1"/>
                </a:solidFill>
              </a:rPr>
              <a:t> </a:t>
            </a:r>
            <a:r>
              <a:rPr lang="ru-RU" sz="1800" dirty="0" err="1" smtClean="0">
                <a:solidFill>
                  <a:schemeClr val="bg1"/>
                </a:solidFill>
              </a:rPr>
              <a:t>Шнайдер</a:t>
            </a:r>
            <a:r>
              <a:rPr lang="ru-RU" sz="1800" dirty="0" smtClean="0">
                <a:solidFill>
                  <a:schemeClr val="bg1"/>
                </a:solidFill>
              </a:rPr>
              <a:t> В.В., </a:t>
            </a:r>
            <a:r>
              <a:rPr lang="ru-RU" sz="1800" dirty="0" err="1" smtClean="0">
                <a:solidFill>
                  <a:schemeClr val="bg1"/>
                </a:solidFill>
              </a:rPr>
              <a:t>Атаулов</a:t>
            </a:r>
            <a:r>
              <a:rPr lang="ru-RU" sz="1800" dirty="0" smtClean="0">
                <a:solidFill>
                  <a:schemeClr val="bg1"/>
                </a:solidFill>
              </a:rPr>
              <a:t> Р.Р. К актуальным вопросам инвестиционной привлекательности коммерческой организации в современных условиях ведения бизнеса // Вестник НГИЭИ. 2015. № 1 (44). С. 79-83.</a:t>
            </a:r>
          </a:p>
          <a:p>
            <a:pPr marL="457200" indent="-457200" fontAlgn="t">
              <a:buClrTx/>
              <a:buNone/>
            </a:pPr>
            <a:r>
              <a:rPr lang="ru-RU" sz="1800" dirty="0" smtClean="0">
                <a:solidFill>
                  <a:schemeClr val="bg1"/>
                </a:solidFill>
              </a:rPr>
              <a:t>3. </a:t>
            </a:r>
            <a:r>
              <a:rPr lang="en-US" sz="1800" dirty="0" smtClean="0">
                <a:solidFill>
                  <a:schemeClr val="bg1"/>
                </a:solidFill>
              </a:rPr>
              <a:t>www.audit-it.ru</a:t>
            </a:r>
            <a:endParaRPr lang="ru-RU" sz="1800" dirty="0" smtClean="0">
              <a:solidFill>
                <a:schemeClr val="bg1"/>
              </a:solidFill>
            </a:endParaRPr>
          </a:p>
          <a:p>
            <a:pPr marL="457200" indent="-457200">
              <a:buClrTx/>
            </a:pPr>
            <a:endParaRPr lang="ru-RU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58738" y="2823833"/>
            <a:ext cx="7880808" cy="815479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0F0B3D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Спасибо за внимание!</a:t>
            </a:r>
            <a:endParaRPr lang="ru-RU" dirty="0">
              <a:solidFill>
                <a:srgbClr val="0F0B3D"/>
              </a:soli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14793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68491" y="197894"/>
            <a:ext cx="11327640" cy="1958452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Термин </a:t>
            </a:r>
            <a:r>
              <a:rPr lang="ru-RU" b="1" dirty="0" smtClean="0">
                <a:solidFill>
                  <a:schemeClr val="bg1"/>
                </a:solidFill>
              </a:rPr>
              <a:t>"форвард" </a:t>
            </a:r>
            <a:r>
              <a:rPr lang="ru-RU" dirty="0" smtClean="0">
                <a:solidFill>
                  <a:schemeClr val="bg1"/>
                </a:solidFill>
              </a:rPr>
              <a:t>произошел от английского слова </a:t>
            </a:r>
            <a:r>
              <a:rPr lang="ru-RU" b="1" dirty="0" err="1" smtClean="0">
                <a:solidFill>
                  <a:schemeClr val="bg1"/>
                </a:solidFill>
              </a:rPr>
              <a:t>forward</a:t>
            </a:r>
            <a:r>
              <a:rPr lang="ru-RU" b="1" dirty="0" smtClean="0">
                <a:solidFill>
                  <a:schemeClr val="bg1"/>
                </a:solidFill>
              </a:rPr>
              <a:t> - "вперед". </a:t>
            </a:r>
            <a:r>
              <a:rPr lang="ru-RU" dirty="0" smtClean="0">
                <a:solidFill>
                  <a:schemeClr val="bg1"/>
                </a:solidFill>
              </a:rPr>
              <a:t>Смысловое значение перевода близко к значению термина на финансовом рынке, являющимся </a:t>
            </a:r>
            <a:r>
              <a:rPr lang="ru-RU" i="1" dirty="0" smtClean="0">
                <a:solidFill>
                  <a:schemeClr val="bg1"/>
                </a:solidFill>
              </a:rPr>
              <a:t>производным финансовым инструментом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bg1"/>
                </a:solidFill>
              </a:rPr>
              <a:t>Фьючерсы и форварды различаются тем, что </a:t>
            </a:r>
            <a:r>
              <a:rPr lang="ru-RU" b="1" dirty="0" smtClean="0">
                <a:solidFill>
                  <a:schemeClr val="bg1"/>
                </a:solidFill>
              </a:rPr>
              <a:t>первые обращаются на биржах</a:t>
            </a:r>
            <a:r>
              <a:rPr lang="ru-RU" dirty="0" smtClean="0">
                <a:solidFill>
                  <a:schemeClr val="bg1"/>
                </a:solidFill>
              </a:rPr>
              <a:t>, а вторые </a:t>
            </a:r>
            <a:r>
              <a:rPr lang="ru-RU" b="1" dirty="0" smtClean="0">
                <a:solidFill>
                  <a:schemeClr val="bg1"/>
                </a:solidFill>
              </a:rPr>
              <a:t>на межбанковском рынке</a:t>
            </a:r>
            <a:r>
              <a:rPr lang="ru-RU" dirty="0" smtClean="0">
                <a:solidFill>
                  <a:schemeClr val="bg1"/>
                </a:solidFill>
              </a:rPr>
              <a:t>. Отличие в том, что контракты на биржах стандартизированы по условиями и срокам поставок, тогда как на межбанковском рынке эти параметры </a:t>
            </a:r>
            <a:r>
              <a:rPr lang="ru-RU" b="1" dirty="0" smtClean="0">
                <a:solidFill>
                  <a:schemeClr val="bg1"/>
                </a:solidFill>
              </a:rPr>
              <a:t>могут быть произвольными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18448" y="2897073"/>
            <a:ext cx="3148084" cy="255454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b="1" dirty="0" smtClean="0"/>
              <a:t>Форвардный контракт </a:t>
            </a:r>
            <a:r>
              <a:rPr lang="ru-RU" sz="2000" dirty="0" smtClean="0"/>
              <a:t>играет существенную роль на </a:t>
            </a:r>
            <a:r>
              <a:rPr lang="ru-RU" sz="2000" i="1" dirty="0" smtClean="0"/>
              <a:t>валютных рынках</a:t>
            </a:r>
            <a:r>
              <a:rPr lang="ru-RU" sz="2000" dirty="0" smtClean="0"/>
              <a:t>, т. к. позволяет отдельным лицам и фирмам </a:t>
            </a:r>
            <a:r>
              <a:rPr lang="ru-RU" sz="2000" i="1" dirty="0" smtClean="0"/>
              <a:t>обезопасить</a:t>
            </a:r>
            <a:r>
              <a:rPr lang="ru-RU" sz="2000" dirty="0" smtClean="0"/>
              <a:t> себя от </a:t>
            </a:r>
            <a:r>
              <a:rPr lang="ru-RU" sz="2000" b="1" dirty="0" smtClean="0"/>
              <a:t>риска</a:t>
            </a:r>
            <a:r>
              <a:rPr lang="ru-RU" sz="2000" dirty="0" smtClean="0"/>
              <a:t> </a:t>
            </a:r>
            <a:r>
              <a:rPr lang="ru-RU" sz="2000" b="1" dirty="0" smtClean="0"/>
              <a:t>изменения валютного курса.</a:t>
            </a:r>
            <a:endParaRPr lang="ru-RU" sz="20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436358" y="2483093"/>
            <a:ext cx="6096000" cy="397031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r>
              <a:rPr lang="ru-RU" dirty="0" smtClean="0"/>
              <a:t>Компания собирается закупить электронные компоненты у немецкого производителя в течение 3 месяцев по цене, выраженной в евро. </a:t>
            </a:r>
          </a:p>
          <a:p>
            <a:r>
              <a:rPr lang="ru-RU" dirty="0" smtClean="0"/>
              <a:t>Если компания ожидает истечения трех месяцев, чтобы приобрести сумму в евро, которая ей будет необходима, то она берет на себя риск изменения валютного курса: цена евро может повыситься, что приведет к росту цены электронных компонентов. </a:t>
            </a:r>
          </a:p>
          <a:p>
            <a:r>
              <a:rPr lang="ru-RU" dirty="0" smtClean="0"/>
              <a:t>Для того чтобы не брать на себя этот риск, компания сегодня приобретает форвардный контракт на поставку евро через три месяца. В этом случае, даже если цена евро повысится, компания гарантировала себе закупку электронных компонентов по той цене, которую она готова платить.</a:t>
            </a:r>
            <a:endParaRPr lang="ru-RU" dirty="0"/>
          </a:p>
        </p:txBody>
      </p:sp>
      <p:sp>
        <p:nvSpPr>
          <p:cNvPr id="6" name="Стрелка вправо 5"/>
          <p:cNvSpPr/>
          <p:nvPr/>
        </p:nvSpPr>
        <p:spPr>
          <a:xfrm>
            <a:off x="3439236" y="3766783"/>
            <a:ext cx="2033516" cy="1078173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Пример </a:t>
            </a:r>
            <a:endParaRPr lang="ru-RU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60610" y="0"/>
            <a:ext cx="10178322" cy="429903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Форвардный контракт схож с фьючерсным, но 2 основных отличия между ними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09679" y="528597"/>
          <a:ext cx="10754440" cy="4396594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5377220"/>
                <a:gridCol w="5377220"/>
              </a:tblGrid>
              <a:tr h="55443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Форвардный</a:t>
                      </a:r>
                      <a:r>
                        <a:rPr lang="ru-RU" baseline="0" dirty="0" smtClean="0"/>
                        <a:t> контракт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Фьючерсный контракт</a:t>
                      </a:r>
                      <a:endParaRPr lang="ru-RU" dirty="0"/>
                    </a:p>
                  </a:txBody>
                  <a:tcPr/>
                </a:tc>
              </a:tr>
              <a:tr h="1617115">
                <a:tc>
                  <a:txBody>
                    <a:bodyPr/>
                    <a:lstStyle/>
                    <a:p>
                      <a:pPr algn="just"/>
                      <a:r>
                        <a:rPr lang="ru-RU" sz="2000" kern="1200" dirty="0" smtClean="0"/>
                        <a:t>Заключаются между двумя сторонами таким образом, чтобы они могли отразить индивидуализированные условия,</a:t>
                      </a:r>
                      <a:r>
                        <a:rPr lang="ru-RU" sz="2000" kern="1200" baseline="0" dirty="0" smtClean="0"/>
                        <a:t> т.е </a:t>
                      </a:r>
                      <a:r>
                        <a:rPr lang="ru-RU" sz="20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на индивидуальных условиях и могут иметь произвольные условия соглашения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kern="1200" dirty="0" smtClean="0"/>
                        <a:t>Фьючерсными контрактами торгуют на бирже. Именно биржа устанавливает все условия контракта, за исключением цены, включая объем контракта, дату поставки, сорт товара и т.д.</a:t>
                      </a:r>
                      <a:endParaRPr lang="ru-RU" sz="2000" dirty="0"/>
                    </a:p>
                  </a:txBody>
                  <a:tcPr/>
                </a:tc>
              </a:tr>
              <a:tr h="2158451">
                <a:tc>
                  <a:txBody>
                    <a:bodyPr/>
                    <a:lstStyle/>
                    <a:p>
                      <a:pPr algn="just"/>
                      <a:r>
                        <a:rPr lang="ru-RU" sz="2000" kern="1200" dirty="0" smtClean="0"/>
                        <a:t>Форвардный контракт каждый день не переоценивается в соответствии с текущими рыночными ценами, как это происходит в случае с фьючерсными контрактами. В результате прибыль и убытки по форвардному контракту выявляются лишь в момент реализации контракта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kern="1200" dirty="0" smtClean="0"/>
                        <a:t>Владельцы фьючерсных контрактов должны учитывать рост и снижение стоимости своих контрактов, т. к. они переоцениваются по текущим рыночным ценам на бирже.</a:t>
                      </a:r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Овал 4"/>
          <p:cNvSpPr/>
          <p:nvPr/>
        </p:nvSpPr>
        <p:spPr>
          <a:xfrm>
            <a:off x="777922" y="5186148"/>
            <a:ext cx="2565779" cy="1214651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bg2"/>
                </a:solidFill>
              </a:rPr>
              <a:t>Цель форвардного контракта</a:t>
            </a:r>
            <a:endParaRPr lang="ru-RU" sz="2000" b="1" dirty="0">
              <a:solidFill>
                <a:schemeClr val="bg2"/>
              </a:solidFill>
            </a:endParaRPr>
          </a:p>
        </p:txBody>
      </p:sp>
      <p:sp>
        <p:nvSpPr>
          <p:cNvPr id="6" name="Волна 5"/>
          <p:cNvSpPr/>
          <p:nvPr/>
        </p:nvSpPr>
        <p:spPr>
          <a:xfrm>
            <a:off x="4981433" y="5117910"/>
            <a:ext cx="6701051" cy="1323833"/>
          </a:xfrm>
          <a:prstGeom prst="wav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bg2"/>
                </a:solidFill>
              </a:rPr>
              <a:t>фиксация цены базового актива на будущее</a:t>
            </a:r>
            <a:endParaRPr lang="ru-RU" sz="2800" dirty="0">
              <a:solidFill>
                <a:schemeClr val="bg2"/>
              </a:solidFill>
            </a:endParaRPr>
          </a:p>
        </p:txBody>
      </p:sp>
      <p:cxnSp>
        <p:nvCxnSpPr>
          <p:cNvPr id="8" name="Прямая со стрелкой 7"/>
          <p:cNvCxnSpPr>
            <a:stCxn id="5" idx="6"/>
            <a:endCxn id="6" idx="1"/>
          </p:cNvCxnSpPr>
          <p:nvPr/>
        </p:nvCxnSpPr>
        <p:spPr>
          <a:xfrm flipV="1">
            <a:off x="3343701" y="5779827"/>
            <a:ext cx="1637732" cy="1364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04716" y="487654"/>
          <a:ext cx="11778019" cy="61264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938144"/>
                <a:gridCol w="5839875"/>
              </a:tblGrid>
              <a:tr h="372155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+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-</a:t>
                      </a:r>
                      <a:endParaRPr lang="ru-RU" sz="2400" dirty="0"/>
                    </a:p>
                  </a:txBody>
                  <a:tcPr/>
                </a:tc>
              </a:tr>
              <a:tr h="1981285">
                <a:tc>
                  <a:txBody>
                    <a:bodyPr/>
                    <a:lstStyle/>
                    <a:p>
                      <a:r>
                        <a:rPr lang="ru-RU" sz="1800" b="1" kern="1200" dirty="0" smtClean="0"/>
                        <a:t>Возможность купить </a:t>
                      </a:r>
                      <a:r>
                        <a:rPr lang="ru-RU" sz="1800" kern="1200" dirty="0" smtClean="0"/>
                        <a:t>любое сырье, драгоценный метал, товар, индекс, ценную бумагу. Если правильно прогнозировать движение базового актива, то и доход будет сопоставим.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/>
                        <a:t>Основным минусом форвардного контракта является </a:t>
                      </a:r>
                      <a:r>
                        <a:rPr lang="ru-RU" sz="1800" b="1" kern="1200" dirty="0" smtClean="0"/>
                        <a:t>отсутствие возможности для маневра</a:t>
                      </a:r>
                      <a:r>
                        <a:rPr lang="ru-RU" sz="1800" kern="1200" dirty="0" smtClean="0"/>
                        <a:t>. Ведь обязательство сторон выполнить свою часть договоренности </a:t>
                      </a:r>
                      <a:r>
                        <a:rPr lang="ru-RU" sz="1800" b="1" kern="1200" dirty="0" smtClean="0"/>
                        <a:t>не дает </a:t>
                      </a:r>
                      <a:r>
                        <a:rPr lang="ru-RU" sz="1800" kern="1200" dirty="0" smtClean="0"/>
                        <a:t>раньше установленной даты </a:t>
                      </a:r>
                      <a:r>
                        <a:rPr lang="ru-RU" sz="1800" b="1" kern="1200" dirty="0" smtClean="0"/>
                        <a:t>возможности расторгнуть </a:t>
                      </a:r>
                      <a:r>
                        <a:rPr lang="ru-RU" sz="1800" kern="1200" dirty="0" smtClean="0"/>
                        <a:t>форвардный контракт или, каким либо способом изменить основные условия сделки.</a:t>
                      </a:r>
                      <a:endParaRPr lang="ru-RU" dirty="0"/>
                    </a:p>
                  </a:txBody>
                  <a:tcPr/>
                </a:tc>
              </a:tr>
              <a:tr h="3602336">
                <a:tc>
                  <a:txBody>
                    <a:bodyPr/>
                    <a:lstStyle/>
                    <a:p>
                      <a:r>
                        <a:rPr lang="ru-RU" sz="1800" b="1" kern="1200" dirty="0" smtClean="0"/>
                        <a:t>Возможность фиксировать цену базисного актива</a:t>
                      </a:r>
                      <a:r>
                        <a:rPr lang="ru-RU" sz="1800" kern="1200" dirty="0" smtClean="0"/>
                        <a:t>. </a:t>
                      </a:r>
                    </a:p>
                    <a:p>
                      <a:r>
                        <a:rPr lang="ru-RU" sz="1800" kern="1200" dirty="0" smtClean="0"/>
                        <a:t>Мы можем приобрести контракт на покупку зерна, опираясь только на то, что цена на зерно растет ежегодно от лета к осени. При правильном расчете один из контрактов принесет прибыль в долгосрочной перспективе. Также наличие долгосрочного актива снижает риски всего портфеля, то есть хеджирует их. Если в вашем портфеле есть инструменты, рассчитанные на меньший период, то срочный контракт снижает риски по этим инструментам. Это означает, что если в краткосрочной перспективе убыток, то прибыль по долгосрочному контракту перекрывает этот убыток или его уменьшит.</a:t>
                      </a:r>
                      <a:endParaRPr lang="ru-R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/>
                        <a:t>По причине </a:t>
                      </a:r>
                      <a:r>
                        <a:rPr lang="ru-RU" sz="1800" b="1" kern="1200" dirty="0" smtClean="0"/>
                        <a:t>отсутствия вторичного форвардного рынка отсутствует возможность перепродать форвардный контракт. </a:t>
                      </a:r>
                      <a:r>
                        <a:rPr lang="ru-RU" sz="1800" kern="1200" dirty="0" smtClean="0"/>
                        <a:t>Это, в свою очередь приводит к низкой ликвидности форварда при наличии очень высокого показателя риска невыполнения одной из сторон сделки своих обязательств.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992371" y="0"/>
            <a:ext cx="10178322" cy="477672"/>
          </a:xfrm>
        </p:spPr>
        <p:txBody>
          <a:bodyPr>
            <a:normAutofit/>
          </a:bodyPr>
          <a:lstStyle/>
          <a:p>
            <a:pPr algn="ctr" fontAlgn="t">
              <a:buNone/>
            </a:pPr>
            <a:r>
              <a:rPr lang="ru-RU" b="1" dirty="0" smtClean="0">
                <a:solidFill>
                  <a:schemeClr val="tx1"/>
                </a:solidFill>
              </a:rPr>
              <a:t>Плюсы и минусы торговли с форвардами на срочном рынке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92371" y="170599"/>
            <a:ext cx="10178322" cy="525438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В форвардных контрактах следует указывать следующее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00250" y="696035"/>
            <a:ext cx="11600597" cy="545910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Предмет контракта</a:t>
            </a:r>
            <a:r>
              <a:rPr lang="ru-RU" dirty="0" smtClean="0"/>
              <a:t>.  Предмет сделки – это реализуемый актив. Это может быть как реальный товар, так и финансовый инструмент (например, процентная ставка)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47934" y="1489881"/>
            <a:ext cx="11600597" cy="54591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2"/>
                </a:solidFill>
              </a:rPr>
              <a:t>Количество актива, подлежащего поставке. Количество должно быть указано в удобных клиенту единицах</a:t>
            </a:r>
            <a:endParaRPr lang="ru-RU" dirty="0">
              <a:solidFill>
                <a:schemeClr val="bg2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36561" y="2338317"/>
            <a:ext cx="11600597" cy="545910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Дата поставки актива</a:t>
            </a:r>
            <a:r>
              <a:rPr lang="ru-RU" dirty="0" smtClean="0"/>
              <a:t>. Дата поставки актива является твердо зафиксированной и не может быть изменена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52485" y="3159458"/>
            <a:ext cx="11600597" cy="54591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/>
                </a:solidFill>
              </a:rPr>
              <a:t>Цена поставки (исполнения)</a:t>
            </a:r>
            <a:r>
              <a:rPr lang="ru-RU" dirty="0" smtClean="0">
                <a:solidFill>
                  <a:schemeClr val="bg2"/>
                </a:solidFill>
              </a:rPr>
              <a:t> – сумма, которую платит покупатель актива продавцу (фиксируется в условиях контракта, не может быть изменена)</a:t>
            </a:r>
            <a:endParaRPr lang="ru-RU" dirty="0">
              <a:solidFill>
                <a:schemeClr val="bg2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09433" y="4135272"/>
            <a:ext cx="3152633" cy="1972101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bg2"/>
                </a:solidFill>
              </a:rPr>
              <a:t>Форвардная цена </a:t>
            </a:r>
            <a:r>
              <a:rPr lang="ru-RU" sz="2000" dirty="0" smtClean="0">
                <a:solidFill>
                  <a:schemeClr val="bg2"/>
                </a:solidFill>
              </a:rPr>
              <a:t>– та же цена поставки, но не неизменная, а определенная на конкретный временной момент. </a:t>
            </a:r>
            <a:endParaRPr lang="ru-RU" sz="2000" dirty="0">
              <a:solidFill>
                <a:schemeClr val="bg2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64841" y="4107976"/>
            <a:ext cx="2945641" cy="2101755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bg2"/>
                </a:solidFill>
              </a:rPr>
              <a:t>Форвардная цена актива</a:t>
            </a:r>
            <a:r>
              <a:rPr lang="ru-RU" sz="2000" dirty="0" smtClean="0">
                <a:solidFill>
                  <a:schemeClr val="bg2"/>
                </a:solidFill>
              </a:rPr>
              <a:t> – это текущая цена форвардных контрактов на соответствующий актив. </a:t>
            </a:r>
            <a:endParaRPr lang="ru-RU" sz="2000" dirty="0">
              <a:solidFill>
                <a:schemeClr val="bg2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874758" y="4148919"/>
            <a:ext cx="4057935" cy="2197289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2"/>
                </a:solidFill>
              </a:rPr>
              <a:t>Цена актива  устанавливается в </a:t>
            </a:r>
            <a:r>
              <a:rPr lang="ru-RU" b="1" dirty="0" smtClean="0">
                <a:solidFill>
                  <a:schemeClr val="bg2"/>
                </a:solidFill>
              </a:rPr>
              <a:t>момент заключения форвардного контракта. </a:t>
            </a:r>
            <a:r>
              <a:rPr lang="ru-RU" dirty="0" smtClean="0">
                <a:solidFill>
                  <a:schemeClr val="bg2"/>
                </a:solidFill>
              </a:rPr>
              <a:t>Расчёты между сторонами сделки по форвардному контракту осуществляются по этой цене.</a:t>
            </a:r>
            <a:endParaRPr lang="ru-RU" dirty="0">
              <a:solidFill>
                <a:schemeClr val="bg2"/>
              </a:solidFill>
            </a:endParaRPr>
          </a:p>
        </p:txBody>
      </p:sp>
      <p:sp>
        <p:nvSpPr>
          <p:cNvPr id="13" name="Стрелка вниз 12"/>
          <p:cNvSpPr/>
          <p:nvPr/>
        </p:nvSpPr>
        <p:spPr>
          <a:xfrm>
            <a:off x="5677469" y="504966"/>
            <a:ext cx="559558" cy="272955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5707039" y="2895599"/>
            <a:ext cx="559558" cy="272955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>
            <a:off x="5682019" y="2065361"/>
            <a:ext cx="559558" cy="272955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>
            <a:off x="5643350" y="1262417"/>
            <a:ext cx="559558" cy="272955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>
            <a:off x="1817428" y="3809998"/>
            <a:ext cx="559558" cy="272955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низ 17"/>
          <p:cNvSpPr/>
          <p:nvPr/>
        </p:nvSpPr>
        <p:spPr>
          <a:xfrm>
            <a:off x="5340825" y="3825920"/>
            <a:ext cx="559558" cy="272955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право 18"/>
          <p:cNvSpPr/>
          <p:nvPr/>
        </p:nvSpPr>
        <p:spPr>
          <a:xfrm>
            <a:off x="7165075" y="4872250"/>
            <a:ext cx="655092" cy="518615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59527" y="367645"/>
            <a:ext cx="80066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/>
              <a:t>Главные особенности форвардного контракта:</a:t>
            </a:r>
            <a:endParaRPr lang="ru-RU" sz="2400" b="1" dirty="0"/>
          </a:p>
        </p:txBody>
      </p:sp>
      <p:sp>
        <p:nvSpPr>
          <p:cNvPr id="4" name="Прямоугольник с двумя усеченными противолежащими углами 3"/>
          <p:cNvSpPr/>
          <p:nvPr/>
        </p:nvSpPr>
        <p:spPr>
          <a:xfrm>
            <a:off x="2444603" y="857481"/>
            <a:ext cx="7871380" cy="820131"/>
          </a:xfrm>
          <a:prstGeom prst="snip2Diag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400" dirty="0" smtClean="0"/>
              <a:t>форвард заключают вне биржи, в отличие от сходного соглашения – фьючерса</a:t>
            </a:r>
            <a:endParaRPr lang="ru-RU" sz="2200" b="1" dirty="0">
              <a:solidFill>
                <a:schemeClr val="bg1"/>
              </a:solidFill>
            </a:endParaRPr>
          </a:p>
        </p:txBody>
      </p:sp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104379" y="1855965"/>
            <a:ext cx="6264108" cy="636401"/>
          </a:xfrm>
          <a:prstGeom prst="round2Diag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400" dirty="0" smtClean="0"/>
              <a:t>срок форвардного договора может быть любым, о котором договорятся стороны</a:t>
            </a:r>
            <a:endParaRPr lang="ru-RU" sz="2200" b="1" dirty="0">
              <a:solidFill>
                <a:schemeClr val="bg1"/>
              </a:solidFill>
            </a:endParaRPr>
          </a:p>
        </p:txBody>
      </p:sp>
      <p:sp>
        <p:nvSpPr>
          <p:cNvPr id="8" name="Прямоугольник с двумя усеченными противолежащими углами 7"/>
          <p:cNvSpPr/>
          <p:nvPr/>
        </p:nvSpPr>
        <p:spPr>
          <a:xfrm>
            <a:off x="2293285" y="2741900"/>
            <a:ext cx="8814062" cy="820131"/>
          </a:xfrm>
          <a:prstGeom prst="snip2Diag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400" dirty="0" smtClean="0"/>
              <a:t>строгий стандарт форвардных сделок, в отличие от фьючерсных, не существует</a:t>
            </a:r>
            <a:endParaRPr lang="ru-RU" sz="2200" b="1" dirty="0">
              <a:solidFill>
                <a:schemeClr val="bg1"/>
              </a:solidFill>
            </a:endParaRPr>
          </a:p>
        </p:txBody>
      </p:sp>
      <p:sp>
        <p:nvSpPr>
          <p:cNvPr id="9" name="Прямоугольник с двумя скругленными противолежащими углами 8"/>
          <p:cNvSpPr/>
          <p:nvPr/>
        </p:nvSpPr>
        <p:spPr>
          <a:xfrm>
            <a:off x="1232172" y="3665449"/>
            <a:ext cx="8154186" cy="631776"/>
          </a:xfrm>
          <a:prstGeom prst="round2Diag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400" dirty="0" smtClean="0"/>
              <a:t>отчетность по форвардным контрактам не обязательна</a:t>
            </a:r>
            <a:endParaRPr lang="ru-RU" sz="2200" b="1" dirty="0">
              <a:solidFill>
                <a:schemeClr val="bg1"/>
              </a:solidFill>
            </a:endParaRPr>
          </a:p>
        </p:txBody>
      </p:sp>
      <p:sp>
        <p:nvSpPr>
          <p:cNvPr id="10" name="Прямоугольник с двумя усеченными противолежащими углами 9"/>
          <p:cNvSpPr/>
          <p:nvPr/>
        </p:nvSpPr>
        <p:spPr>
          <a:xfrm>
            <a:off x="4562527" y="4388443"/>
            <a:ext cx="6344238" cy="689588"/>
          </a:xfrm>
          <a:prstGeom prst="snip2Diag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400" dirty="0" smtClean="0"/>
              <a:t>форвард нельзя разорвать или изменить ни одной стороне</a:t>
            </a:r>
            <a:endParaRPr lang="ru-RU" sz="2200" b="1" dirty="0">
              <a:solidFill>
                <a:schemeClr val="bg1"/>
              </a:solidFill>
            </a:endParaRPr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1528702" y="5209365"/>
            <a:ext cx="7767686" cy="647329"/>
          </a:xfrm>
          <a:prstGeom prst="round2Diag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400" dirty="0" smtClean="0"/>
              <a:t>имеют свободную форму относительно выражения воли клиентов</a:t>
            </a:r>
            <a:endParaRPr lang="ru-RU" sz="2200" b="1" dirty="0">
              <a:solidFill>
                <a:schemeClr val="bg1"/>
              </a:solidFill>
            </a:endParaRPr>
          </a:p>
        </p:txBody>
      </p:sp>
      <p:sp>
        <p:nvSpPr>
          <p:cNvPr id="12" name="Прямоугольник с двумя усеченными противолежащими углами 11"/>
          <p:cNvSpPr/>
          <p:nvPr/>
        </p:nvSpPr>
        <p:spPr>
          <a:xfrm>
            <a:off x="2577662" y="5960594"/>
            <a:ext cx="8682086" cy="689588"/>
          </a:xfrm>
          <a:prstGeom prst="snip2Diag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400" dirty="0" smtClean="0"/>
              <a:t>стороны не несут трат на заключение форвардного контракта</a:t>
            </a:r>
            <a:endParaRPr lang="ru-RU" sz="2200" b="1" dirty="0">
              <a:solidFill>
                <a:schemeClr val="bg1"/>
              </a:solidFill>
            </a:endParaRPr>
          </a:p>
        </p:txBody>
      </p:sp>
      <p:sp>
        <p:nvSpPr>
          <p:cNvPr id="15" name="Штриховая стрелка вправо 14"/>
          <p:cNvSpPr/>
          <p:nvPr/>
        </p:nvSpPr>
        <p:spPr>
          <a:xfrm rot="5400000">
            <a:off x="5835377" y="1553010"/>
            <a:ext cx="391967" cy="278092"/>
          </a:xfrm>
          <a:prstGeom prst="stripedRightArrow">
            <a:avLst/>
          </a:prstGeom>
          <a:solidFill>
            <a:srgbClr val="69FFE2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Штриховая стрелка вправо 15"/>
          <p:cNvSpPr/>
          <p:nvPr/>
        </p:nvSpPr>
        <p:spPr>
          <a:xfrm rot="5400000">
            <a:off x="8353949" y="5761141"/>
            <a:ext cx="391967" cy="278092"/>
          </a:xfrm>
          <a:prstGeom prst="stripedRightArrow">
            <a:avLst/>
          </a:prstGeom>
          <a:solidFill>
            <a:srgbClr val="69FFE2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Штриховая стрелка вправо 16"/>
          <p:cNvSpPr/>
          <p:nvPr/>
        </p:nvSpPr>
        <p:spPr>
          <a:xfrm rot="5400000">
            <a:off x="6666316" y="4960652"/>
            <a:ext cx="391967" cy="278092"/>
          </a:xfrm>
          <a:prstGeom prst="stripedRightArrow">
            <a:avLst/>
          </a:prstGeom>
          <a:solidFill>
            <a:srgbClr val="69FFE2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Штриховая стрелка вправо 17"/>
          <p:cNvSpPr/>
          <p:nvPr/>
        </p:nvSpPr>
        <p:spPr>
          <a:xfrm rot="5400000">
            <a:off x="8582164" y="4080806"/>
            <a:ext cx="391967" cy="278092"/>
          </a:xfrm>
          <a:prstGeom prst="stripedRightArrow">
            <a:avLst/>
          </a:prstGeom>
          <a:solidFill>
            <a:srgbClr val="69FFE2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Штриховая стрелка вправо 18"/>
          <p:cNvSpPr/>
          <p:nvPr/>
        </p:nvSpPr>
        <p:spPr>
          <a:xfrm rot="5400000">
            <a:off x="5886661" y="3498546"/>
            <a:ext cx="391967" cy="278092"/>
          </a:xfrm>
          <a:prstGeom prst="stripedRightArrow">
            <a:avLst/>
          </a:prstGeom>
          <a:solidFill>
            <a:srgbClr val="69FFE2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углом 19"/>
          <p:cNvSpPr/>
          <p:nvPr/>
        </p:nvSpPr>
        <p:spPr>
          <a:xfrm rot="5400000">
            <a:off x="8652813" y="151668"/>
            <a:ext cx="478114" cy="1319753"/>
          </a:xfrm>
          <a:prstGeom prst="bentArrow">
            <a:avLst>
              <a:gd name="adj1" fmla="val 25000"/>
              <a:gd name="adj2" fmla="val 28943"/>
              <a:gd name="adj3" fmla="val 38802"/>
              <a:gd name="adj4" fmla="val 43750"/>
            </a:avLst>
          </a:prstGeom>
          <a:solidFill>
            <a:srgbClr val="69FFE2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69FFE2"/>
              </a:solidFill>
            </a:endParaRPr>
          </a:p>
        </p:txBody>
      </p:sp>
      <p:sp>
        <p:nvSpPr>
          <p:cNvPr id="21" name="Штриховая стрелка вправо 20"/>
          <p:cNvSpPr/>
          <p:nvPr/>
        </p:nvSpPr>
        <p:spPr>
          <a:xfrm rot="5400000">
            <a:off x="6939814" y="2518183"/>
            <a:ext cx="391967" cy="278092"/>
          </a:xfrm>
          <a:prstGeom prst="stripedRightArrow">
            <a:avLst/>
          </a:prstGeom>
          <a:solidFill>
            <a:srgbClr val="69FFE2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8415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87905" y="170598"/>
            <a:ext cx="10178322" cy="47084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>
                <a:solidFill>
                  <a:schemeClr val="tx1"/>
                </a:solidFill>
              </a:rPr>
              <a:t>Хеджирование форвардами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354841" y="1078174"/>
            <a:ext cx="3575714" cy="236106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валютный</a:t>
            </a:r>
            <a:r>
              <a:rPr lang="ru-RU" sz="2400" dirty="0" smtClean="0"/>
              <a:t>, возникающий вследствие колебаний курсов</a:t>
            </a:r>
            <a:endParaRPr lang="ru-RU" sz="2400" dirty="0"/>
          </a:p>
        </p:txBody>
      </p:sp>
      <p:sp>
        <p:nvSpPr>
          <p:cNvPr id="5" name="Овал 4"/>
          <p:cNvSpPr/>
          <p:nvPr/>
        </p:nvSpPr>
        <p:spPr>
          <a:xfrm>
            <a:off x="4410502" y="1694597"/>
            <a:ext cx="3575714" cy="244067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процентный</a:t>
            </a:r>
            <a:r>
              <a:rPr lang="ru-RU" sz="2400" dirty="0" smtClean="0"/>
              <a:t>, </a:t>
            </a:r>
          </a:p>
          <a:p>
            <a:pPr algn="ctr"/>
            <a:r>
              <a:rPr lang="ru-RU" sz="2400" dirty="0" smtClean="0"/>
              <a:t>причина которого лежит в изменении котировок ценных бумаг</a:t>
            </a:r>
            <a:endParaRPr lang="ru-RU" sz="2400" dirty="0"/>
          </a:p>
        </p:txBody>
      </p:sp>
      <p:sp>
        <p:nvSpPr>
          <p:cNvPr id="6" name="Овал 5"/>
          <p:cNvSpPr/>
          <p:nvPr/>
        </p:nvSpPr>
        <p:spPr>
          <a:xfrm>
            <a:off x="8370626" y="1050878"/>
            <a:ext cx="3575714" cy="2379259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товарный</a:t>
            </a:r>
            <a:r>
              <a:rPr lang="ru-RU" sz="2400" dirty="0" smtClean="0"/>
              <a:t>, </a:t>
            </a:r>
          </a:p>
          <a:p>
            <a:pPr algn="ctr"/>
            <a:r>
              <a:rPr lang="ru-RU" sz="2400" dirty="0" smtClean="0"/>
              <a:t>связанный с динамикой цен, инфляцией и др. экономическими факторами</a:t>
            </a:r>
            <a:endParaRPr lang="ru-RU" sz="2400" dirty="0"/>
          </a:p>
        </p:txBody>
      </p:sp>
      <p:cxnSp>
        <p:nvCxnSpPr>
          <p:cNvPr id="9" name="Прямая со стрелкой 8"/>
          <p:cNvCxnSpPr>
            <a:stCxn id="3" idx="2"/>
            <a:endCxn id="4" idx="0"/>
          </p:cNvCxnSpPr>
          <p:nvPr/>
        </p:nvCxnSpPr>
        <p:spPr>
          <a:xfrm rot="5400000">
            <a:off x="3941518" y="-1157375"/>
            <a:ext cx="436729" cy="403436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stCxn id="3" idx="2"/>
            <a:endCxn id="5" idx="0"/>
          </p:cNvCxnSpPr>
          <p:nvPr/>
        </p:nvCxnSpPr>
        <p:spPr>
          <a:xfrm rot="16200000" flipH="1">
            <a:off x="5661136" y="1157374"/>
            <a:ext cx="1053152" cy="2129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3" idx="2"/>
            <a:endCxn id="6" idx="0"/>
          </p:cNvCxnSpPr>
          <p:nvPr/>
        </p:nvCxnSpPr>
        <p:spPr>
          <a:xfrm rot="16200000" flipH="1">
            <a:off x="7963058" y="-1144548"/>
            <a:ext cx="409433" cy="39814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Скругленный прямоугольник 13"/>
          <p:cNvSpPr/>
          <p:nvPr/>
        </p:nvSpPr>
        <p:spPr>
          <a:xfrm>
            <a:off x="818865" y="5158854"/>
            <a:ext cx="11000095" cy="69603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Цель хеджирования </a:t>
            </a:r>
            <a:r>
              <a:rPr lang="ru-RU" dirty="0" smtClean="0"/>
              <a:t>– минимизировать возможные потери при колебаниях рыночных цен.</a:t>
            </a:r>
            <a:endParaRPr lang="ru-RU" dirty="0"/>
          </a:p>
        </p:txBody>
      </p:sp>
      <p:sp>
        <p:nvSpPr>
          <p:cNvPr id="15" name="Левая фигурная скобка 14"/>
          <p:cNvSpPr/>
          <p:nvPr/>
        </p:nvSpPr>
        <p:spPr>
          <a:xfrm rot="16200000">
            <a:off x="5885597" y="-781335"/>
            <a:ext cx="702860" cy="11054686"/>
          </a:xfrm>
          <a:prstGeom prst="leftBrac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784143" y="170597"/>
            <a:ext cx="6141494" cy="470847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>
              <a:buNone/>
            </a:pPr>
            <a:r>
              <a:rPr lang="ru-RU" b="1" dirty="0" smtClean="0">
                <a:solidFill>
                  <a:schemeClr val="bg2"/>
                </a:solidFill>
              </a:rPr>
              <a:t>Типы форвардных контрактов</a:t>
            </a:r>
          </a:p>
          <a:p>
            <a:pPr algn="ctr">
              <a:buNone/>
            </a:pP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54842" y="1091821"/>
            <a:ext cx="3398292" cy="34119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поставочный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164842" y="1080448"/>
            <a:ext cx="3398292" cy="34119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беспоставочный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8261445" y="1123665"/>
            <a:ext cx="3398292" cy="34119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валютный</a:t>
            </a:r>
            <a:endParaRPr lang="ru-RU" dirty="0"/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614150" y="1603614"/>
            <a:ext cx="2702257" cy="137159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228600" marR="0" lvl="0" indent="-228600" algn="just" defTabSz="914400" rtl="0" eaLnBrk="1" fontAlgn="auto" latinLnBrk="0" hangingPunct="1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оканчивается поставкой основного актива и полной оплатой на условиях договора (сделки)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4492388" y="1619536"/>
            <a:ext cx="3027528" cy="82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lvl="0" indent="-228600" algn="just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</a:pPr>
            <a:r>
              <a:rPr lang="ru-RU" dirty="0" smtClean="0"/>
              <a:t>Не оканчивается поставкой основного актива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Содержимое 2"/>
          <p:cNvSpPr txBox="1">
            <a:spLocks/>
          </p:cNvSpPr>
          <p:nvPr/>
        </p:nvSpPr>
        <p:spPr>
          <a:xfrm>
            <a:off x="8629935" y="1621811"/>
            <a:ext cx="2702257" cy="94396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228600" lvl="0" indent="-228600" algn="just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</a:pPr>
            <a:r>
              <a:rPr lang="ru-RU" dirty="0" smtClean="0"/>
              <a:t>стороны обмениваются валютой, курс которой остается неизменным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Стрелка вниз 9"/>
          <p:cNvSpPr/>
          <p:nvPr/>
        </p:nvSpPr>
        <p:spPr>
          <a:xfrm>
            <a:off x="3084396" y="655093"/>
            <a:ext cx="395784" cy="450376"/>
          </a:xfrm>
          <a:prstGeom prst="downArrow">
            <a:avLst>
              <a:gd name="adj1" fmla="val 50000"/>
              <a:gd name="adj2" fmla="val 50000"/>
            </a:avLst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5679745" y="671015"/>
            <a:ext cx="395784" cy="450376"/>
          </a:xfrm>
          <a:prstGeom prst="downArrow">
            <a:avLst>
              <a:gd name="adj1" fmla="val 50000"/>
              <a:gd name="adj2" fmla="val 50000"/>
            </a:avLst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8370629" y="659642"/>
            <a:ext cx="395784" cy="450376"/>
          </a:xfrm>
          <a:prstGeom prst="downArrow">
            <a:avLst>
              <a:gd name="adj1" fmla="val 50000"/>
              <a:gd name="adj2" fmla="val 50000"/>
            </a:avLst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одержимое 2"/>
          <p:cNvSpPr txBox="1">
            <a:spLocks/>
          </p:cNvSpPr>
          <p:nvPr/>
        </p:nvSpPr>
        <p:spPr>
          <a:xfrm>
            <a:off x="2950192" y="2929719"/>
            <a:ext cx="6141494" cy="470847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/>
          <a:p>
            <a:pPr algn="ctr" fontAlgn="base"/>
            <a:r>
              <a:rPr lang="ru-RU" sz="2000" b="1" dirty="0" smtClean="0">
                <a:solidFill>
                  <a:schemeClr val="bg2"/>
                </a:solidFill>
              </a:rPr>
              <a:t>Форвардные контракты по виду базового актива</a:t>
            </a:r>
          </a:p>
          <a:p>
            <a:pPr marL="228600" marR="0" lvl="0" indent="-228600" algn="ctr" defTabSz="914400" rtl="0" eaLnBrk="1" fontAlgn="auto" latinLnBrk="0" hangingPunct="1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107743" y="3769057"/>
            <a:ext cx="3398292" cy="129426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Товарные форварды  подразумевают материальные предметы купли-продажи</a:t>
            </a:r>
            <a:endParaRPr lang="ru-RU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7374340" y="3744035"/>
            <a:ext cx="3398292" cy="1346579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Финансовые форварды – это базовый актив, который представляет собой следующие финансовые инструменты</a:t>
            </a:r>
            <a:endParaRPr lang="ru-RU" dirty="0"/>
          </a:p>
        </p:txBody>
      </p:sp>
      <p:sp>
        <p:nvSpPr>
          <p:cNvPr id="16" name="Стрелка вниз 15"/>
          <p:cNvSpPr/>
          <p:nvPr/>
        </p:nvSpPr>
        <p:spPr>
          <a:xfrm>
            <a:off x="3593912" y="3348251"/>
            <a:ext cx="395784" cy="450376"/>
          </a:xfrm>
          <a:prstGeom prst="downArrow">
            <a:avLst>
              <a:gd name="adj1" fmla="val 50000"/>
              <a:gd name="adj2" fmla="val 50000"/>
            </a:avLst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>
            <a:off x="7892958" y="3389195"/>
            <a:ext cx="395784" cy="450376"/>
          </a:xfrm>
          <a:prstGeom prst="downArrow">
            <a:avLst>
              <a:gd name="adj1" fmla="val 50000"/>
              <a:gd name="adj2" fmla="val 50000"/>
            </a:avLst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одержимое 2"/>
          <p:cNvSpPr txBox="1">
            <a:spLocks/>
          </p:cNvSpPr>
          <p:nvPr/>
        </p:nvSpPr>
        <p:spPr>
          <a:xfrm>
            <a:off x="1074257" y="5356748"/>
            <a:ext cx="3006423" cy="118053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228600" marR="0" lvl="0" indent="-228600" algn="l" defTabSz="914400" rtl="0" eaLnBrk="1" fontAlgn="base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Blip>
                <a:blip r:embed="rId2"/>
              </a:buBlip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энергетические ресурсы;</a:t>
            </a:r>
          </a:p>
          <a:p>
            <a:pPr marL="228600" marR="0" lvl="0" indent="-228600" algn="l" defTabSz="914400" rtl="0" eaLnBrk="1" fontAlgn="base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Blip>
                <a:blip r:embed="rId2"/>
              </a:buBlip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металлы;</a:t>
            </a:r>
          </a:p>
          <a:p>
            <a:pPr marL="228600" marR="0" lvl="0" indent="-228600" algn="l" defTabSz="914400" rtl="0" eaLnBrk="1" fontAlgn="base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Blip>
                <a:blip r:embed="rId2"/>
              </a:buBlip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продукция сельского хозяйства 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Содержимое 2"/>
          <p:cNvSpPr txBox="1">
            <a:spLocks/>
          </p:cNvSpPr>
          <p:nvPr/>
        </p:nvSpPr>
        <p:spPr>
          <a:xfrm>
            <a:off x="7682048" y="5413613"/>
            <a:ext cx="3006423" cy="118053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fontAlgn="base">
              <a:buBlip>
                <a:blip r:embed="rId2"/>
              </a:buBlip>
            </a:pPr>
            <a:r>
              <a:rPr lang="ru-RU" dirty="0" smtClean="0"/>
              <a:t>валюта;</a:t>
            </a:r>
          </a:p>
          <a:p>
            <a:pPr fontAlgn="base">
              <a:buBlip>
                <a:blip r:embed="rId2"/>
              </a:buBlip>
            </a:pPr>
            <a:r>
              <a:rPr lang="ru-RU" dirty="0" smtClean="0"/>
              <a:t>процентные ставки;</a:t>
            </a:r>
          </a:p>
          <a:p>
            <a:pPr fontAlgn="base">
              <a:buBlip>
                <a:blip r:embed="rId2"/>
              </a:buBlip>
            </a:pPr>
            <a:r>
              <a:rPr lang="ru-RU" dirty="0" smtClean="0"/>
              <a:t>акции;</a:t>
            </a:r>
          </a:p>
          <a:p>
            <a:pPr fontAlgn="base">
              <a:buBlip>
                <a:blip r:embed="rId2"/>
              </a:buBlip>
            </a:pPr>
            <a:r>
              <a:rPr lang="ru-RU" dirty="0" smtClean="0"/>
              <a:t>другие ценные бумаги и фондовые ценности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28347" y="279780"/>
            <a:ext cx="11099546" cy="1248769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chemeClr val="tx1"/>
                </a:solidFill>
              </a:rPr>
              <a:t>Форвардная процентная ставка (ФПС) </a:t>
            </a:r>
            <a:r>
              <a:rPr lang="ru-RU" dirty="0" smtClean="0">
                <a:solidFill>
                  <a:schemeClr val="tx1"/>
                </a:solidFill>
              </a:rPr>
              <a:t>— это процентная ставка, по которой можно привлечь или инвестировать средства через определенный период на будущий период. Текущую процентную ставку называют ставкой слот.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с двумя вырезанными противолежащими углами 3"/>
          <p:cNvSpPr/>
          <p:nvPr/>
        </p:nvSpPr>
        <p:spPr>
          <a:xfrm>
            <a:off x="7356142" y="1037230"/>
            <a:ext cx="4653887" cy="2934268"/>
          </a:xfrm>
          <a:prstGeom prst="snip2Diag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2"/>
                </a:solidFill>
              </a:rPr>
              <a:t>В договоре об ФПС фиксируется основная сумма, относительно которой осуществляются процентные платежи, оговаривается период до наступления действия контракта, срок действия контракта, форвардная процентная ставка, которая будет действовать на протяжении контрактного периода и дата, на которую будут осуществлены расчеты.</a:t>
            </a:r>
            <a:endParaRPr lang="ru-RU" dirty="0">
              <a:solidFill>
                <a:schemeClr val="bg2"/>
              </a:solidFill>
            </a:endParaRPr>
          </a:p>
        </p:txBody>
      </p:sp>
      <p:sp>
        <p:nvSpPr>
          <p:cNvPr id="5" name="Волна 4"/>
          <p:cNvSpPr/>
          <p:nvPr/>
        </p:nvSpPr>
        <p:spPr>
          <a:xfrm>
            <a:off x="368490" y="1323832"/>
            <a:ext cx="6605516" cy="1514901"/>
          </a:xfrm>
          <a:prstGeom prst="wav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2"/>
                </a:solidFill>
              </a:rPr>
              <a:t>На протяжении действия форвардного контракта различают три основные даты:</a:t>
            </a:r>
            <a:r>
              <a:rPr lang="ru-RU" dirty="0" smtClean="0"/>
              <a:t> </a:t>
            </a:r>
            <a:r>
              <a:rPr lang="ru-RU" b="1" dirty="0" smtClean="0">
                <a:solidFill>
                  <a:schemeClr val="bg2"/>
                </a:solidFill>
              </a:rPr>
              <a:t>дату заключения договора, дату платежа, дату погашения</a:t>
            </a:r>
            <a:r>
              <a:rPr lang="ru-RU" dirty="0" smtClean="0">
                <a:solidFill>
                  <a:schemeClr val="bg2"/>
                </a:solidFill>
              </a:rPr>
              <a:t>.</a:t>
            </a:r>
            <a:endParaRPr lang="ru-RU" dirty="0">
              <a:solidFill>
                <a:schemeClr val="bg2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45910" y="2900148"/>
            <a:ext cx="6755642" cy="113958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Дата платежа </a:t>
            </a:r>
            <a:r>
              <a:rPr lang="ru-RU" sz="1600" dirty="0" smtClean="0"/>
              <a:t>является началом контрактного периода. </a:t>
            </a:r>
          </a:p>
          <a:p>
            <a:pPr algn="ctr"/>
            <a:r>
              <a:rPr lang="ru-RU" sz="1600" b="1" dirty="0" smtClean="0"/>
              <a:t>Дата погашения </a:t>
            </a:r>
            <a:r>
              <a:rPr lang="ru-RU" sz="1600" dirty="0" smtClean="0"/>
              <a:t>—дата окончания контрактного периода. Расчеты на дату погашения осуществляются на </a:t>
            </a:r>
            <a:r>
              <a:rPr lang="ru-RU" sz="1600" b="1" dirty="0" err="1" smtClean="0"/>
              <a:t>бездисконтной</a:t>
            </a:r>
            <a:r>
              <a:rPr lang="ru-RU" sz="1600" b="1" dirty="0" smtClean="0"/>
              <a:t> основе</a:t>
            </a:r>
            <a:r>
              <a:rPr lang="ru-RU" sz="1600" dirty="0" smtClean="0"/>
              <a:t>, </a:t>
            </a:r>
            <a:r>
              <a:rPr lang="ru-RU" sz="1600" b="1" dirty="0" smtClean="0"/>
              <a:t>расчеты на дату платежа </a:t>
            </a:r>
            <a:r>
              <a:rPr lang="ru-RU" sz="1600" dirty="0" smtClean="0"/>
              <a:t>— после дисконтирования расчетной суммы.</a:t>
            </a:r>
            <a:endParaRPr lang="ru-RU" sz="16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937982" y="4203509"/>
            <a:ext cx="5022375" cy="12419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Если текущая процентная ставка </a:t>
            </a:r>
            <a:r>
              <a:rPr lang="ru-RU" sz="1600" b="1" dirty="0" smtClean="0"/>
              <a:t>выше</a:t>
            </a:r>
            <a:r>
              <a:rPr lang="ru-RU" sz="1600" dirty="0" smtClean="0"/>
              <a:t> ФПС, продавец контракта </a:t>
            </a:r>
            <a:r>
              <a:rPr lang="ru-RU" sz="1600" b="1" dirty="0" smtClean="0"/>
              <a:t>выплачивает покупателю дисконтированную расчетную сумму</a:t>
            </a:r>
            <a:r>
              <a:rPr lang="ru-RU" sz="1600" dirty="0" smtClean="0"/>
              <a:t>, которая отражает разницу между процентными ставками, умноженную на основную сумму.</a:t>
            </a:r>
            <a:endParaRPr lang="ru-RU" sz="16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438030" y="4326340"/>
            <a:ext cx="4067033" cy="1019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Если текущая ставка </a:t>
            </a:r>
            <a:r>
              <a:rPr lang="ru-RU" sz="1600" b="1" dirty="0" smtClean="0"/>
              <a:t>ниже</a:t>
            </a:r>
            <a:r>
              <a:rPr lang="ru-RU" sz="1600" dirty="0" smtClean="0"/>
              <a:t> ФПС, покупатель </a:t>
            </a:r>
            <a:r>
              <a:rPr lang="ru-RU" sz="1600" i="1" dirty="0" smtClean="0"/>
              <a:t>выплачивает продавцу дисконтированную расчетную сумму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831307" y="5650174"/>
            <a:ext cx="5450006" cy="98946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Если платежи осуществляются на </a:t>
            </a:r>
            <a:r>
              <a:rPr lang="ru-RU" sz="1600" b="1" dirty="0" smtClean="0"/>
              <a:t>дату погашения</a:t>
            </a:r>
            <a:r>
              <a:rPr lang="ru-RU" sz="1600" dirty="0" smtClean="0"/>
              <a:t>, то на </a:t>
            </a:r>
            <a:r>
              <a:rPr lang="ru-RU" sz="1600" b="1" i="1" dirty="0" smtClean="0"/>
              <a:t>дату платежа </a:t>
            </a:r>
            <a:r>
              <a:rPr lang="ru-RU" sz="1600" i="1" dirty="0" smtClean="0"/>
              <a:t>сравниваются процентные ставки</a:t>
            </a:r>
            <a:r>
              <a:rPr lang="ru-RU" sz="1600" dirty="0" smtClean="0"/>
              <a:t>, а на </a:t>
            </a:r>
            <a:r>
              <a:rPr lang="ru-RU" sz="1600" b="1" dirty="0" smtClean="0"/>
              <a:t>дату погашения </a:t>
            </a:r>
            <a:r>
              <a:rPr lang="ru-RU" sz="1600" dirty="0" smtClean="0"/>
              <a:t>— один из участников </a:t>
            </a:r>
            <a:r>
              <a:rPr lang="ru-RU" sz="1600" i="1" dirty="0" smtClean="0"/>
              <a:t>выплачивает</a:t>
            </a:r>
            <a:r>
              <a:rPr lang="ru-RU" sz="1600" dirty="0" smtClean="0"/>
              <a:t> другому </a:t>
            </a:r>
            <a:r>
              <a:rPr lang="ru-RU" sz="1600" i="1" dirty="0" err="1" smtClean="0"/>
              <a:t>недисконтироаанную</a:t>
            </a:r>
            <a:r>
              <a:rPr lang="ru-RU" sz="1600" i="1" dirty="0" smtClean="0"/>
              <a:t> расчетную сумму</a:t>
            </a:r>
            <a:endParaRPr lang="ru-RU" sz="1600" dirty="0"/>
          </a:p>
        </p:txBody>
      </p:sp>
      <p:sp>
        <p:nvSpPr>
          <p:cNvPr id="10" name="Двойная стрелка влево/вправо 9"/>
          <p:cNvSpPr/>
          <p:nvPr/>
        </p:nvSpPr>
        <p:spPr>
          <a:xfrm>
            <a:off x="6701051" y="4735773"/>
            <a:ext cx="928048" cy="395785"/>
          </a:xfrm>
          <a:prstGeom prst="left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996287" y="2388358"/>
            <a:ext cx="477671" cy="573206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углом вверх 12"/>
          <p:cNvSpPr/>
          <p:nvPr/>
        </p:nvSpPr>
        <p:spPr>
          <a:xfrm rot="5400000">
            <a:off x="975813" y="4019268"/>
            <a:ext cx="1023583" cy="955345"/>
          </a:xfrm>
          <a:prstGeom prst="bentUp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углом вверх 13"/>
          <p:cNvSpPr/>
          <p:nvPr/>
        </p:nvSpPr>
        <p:spPr>
          <a:xfrm rot="5400000">
            <a:off x="3926004" y="5427262"/>
            <a:ext cx="1023583" cy="955345"/>
          </a:xfrm>
          <a:prstGeom prst="bentUp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Другая 75">
      <a:dk1>
        <a:srgbClr val="00003A"/>
      </a:dk1>
      <a:lt1>
        <a:srgbClr val="0D1B37"/>
      </a:lt1>
      <a:dk2>
        <a:srgbClr val="FFFFFF"/>
      </a:dk2>
      <a:lt2>
        <a:srgbClr val="FFFFFF"/>
      </a:lt2>
      <a:accent1>
        <a:srgbClr val="FFFFFF"/>
      </a:accent1>
      <a:accent2>
        <a:srgbClr val="1B376E"/>
      </a:accent2>
      <a:accent3>
        <a:srgbClr val="9EBE55"/>
      </a:accent3>
      <a:accent4>
        <a:srgbClr val="C65E5E"/>
      </a:accent4>
      <a:accent5>
        <a:srgbClr val="D3BA55"/>
      </a:accent5>
      <a:accent6>
        <a:srgbClr val="96648A"/>
      </a:accent6>
      <a:hlink>
        <a:srgbClr val="62B4C6"/>
      </a:hlink>
      <a:folHlink>
        <a:srgbClr val="96648A"/>
      </a:folHlink>
    </a:clrScheme>
    <a:fontScheme name="Badge">
      <a:majorFont>
        <a:latin typeface="Impact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adge" id="{71A07785-5930-41D4-9A83-E23602B48E98}" vid="{D71F8F05-6246-47AF-9E68-E57F6C93F792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TM10001106[[fn=Эмблема]]</Template>
  <TotalTime>990</TotalTime>
  <Words>1193</Words>
  <Application>Microsoft Office PowerPoint</Application>
  <PresentationFormat>Произвольный</PresentationFormat>
  <Paragraphs>88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Badge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Международные долговые ценные бумаги: иностранные облигации и еврооблигации</dc:title>
  <dc:creator>Windows User</dc:creator>
  <cp:lastModifiedBy>user</cp:lastModifiedBy>
  <cp:revision>107</cp:revision>
  <dcterms:created xsi:type="dcterms:W3CDTF">2019-09-25T16:59:15Z</dcterms:created>
  <dcterms:modified xsi:type="dcterms:W3CDTF">2020-01-23T11:09:10Z</dcterms:modified>
</cp:coreProperties>
</file>